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3" r:id="rId2"/>
    <p:sldId id="264" r:id="rId3"/>
    <p:sldId id="266" r:id="rId4"/>
    <p:sldId id="275" r:id="rId5"/>
    <p:sldId id="265" r:id="rId6"/>
    <p:sldId id="276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000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18"/>
  </p:normalViewPr>
  <p:slideViewPr>
    <p:cSldViewPr snapToGrid="0" snapToObjects="1">
      <p:cViewPr varScale="1">
        <p:scale>
          <a:sx n="93" d="100"/>
          <a:sy n="93" d="100"/>
        </p:scale>
        <p:origin x="1664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0.png>
</file>

<file path=ppt/media/image13.tiff>
</file>

<file path=ppt/media/image3.png>
</file>

<file path=ppt/media/image5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A747F-97F7-F544-801D-1161B310AA7D}" type="datetimeFigureOut">
              <a:rPr lang="en-US" smtClean="0"/>
              <a:t>3/23/16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EB015-B588-CD41-B51C-FA09ED0A3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6224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A747F-97F7-F544-801D-1161B310AA7D}" type="datetimeFigureOut">
              <a:rPr lang="en-US" smtClean="0"/>
              <a:t>3/23/16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EB015-B588-CD41-B51C-FA09ED0A3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521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A747F-97F7-F544-801D-1161B310AA7D}" type="datetimeFigureOut">
              <a:rPr lang="en-US" smtClean="0"/>
              <a:t>3/23/16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EB015-B588-CD41-B51C-FA09ED0A3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2578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A747F-97F7-F544-801D-1161B310AA7D}" type="datetimeFigureOut">
              <a:rPr lang="en-US" smtClean="0"/>
              <a:t>3/23/16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EB015-B588-CD41-B51C-FA09ED0A3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9261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A747F-97F7-F544-801D-1161B310AA7D}" type="datetimeFigureOut">
              <a:rPr lang="en-US" smtClean="0"/>
              <a:t>3/23/16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EB015-B588-CD41-B51C-FA09ED0A3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8624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A747F-97F7-F544-801D-1161B310AA7D}" type="datetimeFigureOut">
              <a:rPr lang="en-US" smtClean="0"/>
              <a:t>3/23/16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EB015-B588-CD41-B51C-FA09ED0A3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257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A747F-97F7-F544-801D-1161B310AA7D}" type="datetimeFigureOut">
              <a:rPr lang="en-US" smtClean="0"/>
              <a:t>3/23/16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EB015-B588-CD41-B51C-FA09ED0A3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3918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A747F-97F7-F544-801D-1161B310AA7D}" type="datetimeFigureOut">
              <a:rPr lang="en-US" smtClean="0"/>
              <a:t>3/23/16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EB015-B588-CD41-B51C-FA09ED0A3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4656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A747F-97F7-F544-801D-1161B310AA7D}" type="datetimeFigureOut">
              <a:rPr lang="en-US" smtClean="0"/>
              <a:t>3/23/16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EB015-B588-CD41-B51C-FA09ED0A3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4403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A747F-97F7-F544-801D-1161B310AA7D}" type="datetimeFigureOut">
              <a:rPr lang="en-US" smtClean="0"/>
              <a:t>3/23/16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EB015-B588-CD41-B51C-FA09ED0A3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0026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A747F-97F7-F544-801D-1161B310AA7D}" type="datetimeFigureOut">
              <a:rPr lang="en-US" smtClean="0"/>
              <a:t>3/23/16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BEB015-B588-CD41-B51C-FA09ED0A3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2767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4A747F-97F7-F544-801D-1161B310AA7D}" type="datetimeFigureOut">
              <a:rPr lang="en-US" smtClean="0"/>
              <a:t>3/23/16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BEB015-B588-CD41-B51C-FA09ED0A3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4703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4.emf"/><Relationship Id="rId5" Type="http://schemas.openxmlformats.org/officeDocument/2006/relationships/image" Target="../media/image3.png"/><Relationship Id="rId6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4.emf"/><Relationship Id="rId5" Type="http://schemas.openxmlformats.org/officeDocument/2006/relationships/image" Target="../media/image2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4.emf"/><Relationship Id="rId5" Type="http://schemas.openxmlformats.org/officeDocument/2006/relationships/image" Target="../media/image3.png"/><Relationship Id="rId6" Type="http://schemas.openxmlformats.org/officeDocument/2006/relationships/image" Target="../media/image5.png"/><Relationship Id="rId7" Type="http://schemas.openxmlformats.org/officeDocument/2006/relationships/image" Target="../media/image9.png"/><Relationship Id="rId8" Type="http://schemas.openxmlformats.org/officeDocument/2006/relationships/image" Target="../media/image10.png"/><Relationship Id="rId9" Type="http://schemas.openxmlformats.org/officeDocument/2006/relationships/image" Target="../media/image11.emf"/><Relationship Id="rId10" Type="http://schemas.openxmlformats.org/officeDocument/2006/relationships/image" Target="../media/image12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9900" y="319399"/>
            <a:ext cx="4099757" cy="597227"/>
          </a:xfrm>
        </p:spPr>
        <p:txBody>
          <a:bodyPr>
            <a:normAutofit lnSpcReduction="10000"/>
          </a:bodyPr>
          <a:lstStyle/>
          <a:p>
            <a:pPr algn="l"/>
            <a:r>
              <a:rPr lang="en-US" sz="34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Amatic Bold"/>
                <a:cs typeface="Amatic Bold"/>
              </a:rPr>
              <a:t>Campañas</a:t>
            </a:r>
            <a:r>
              <a:rPr lang="en-US" sz="3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matic Bold"/>
                <a:cs typeface="Amatic Bold"/>
              </a:rPr>
              <a:t> </a:t>
            </a:r>
            <a:r>
              <a:rPr lang="en-US" sz="34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Amatic Bold"/>
                <a:cs typeface="Amatic Bold"/>
              </a:rPr>
              <a:t>masivas</a:t>
            </a:r>
            <a:endParaRPr lang="en-US" sz="3400" dirty="0">
              <a:solidFill>
                <a:schemeClr val="tx1">
                  <a:lumMod val="85000"/>
                  <a:lumOff val="15000"/>
                </a:schemeClr>
              </a:solidFill>
              <a:latin typeface="Amatic Bold"/>
              <a:cs typeface="Amatic Bold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439238" y="916626"/>
            <a:ext cx="8219134" cy="0"/>
          </a:xfrm>
          <a:prstGeom prst="line">
            <a:avLst/>
          </a:prstGeom>
          <a:ln w="6350" cmpd="sng"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193" y="1749655"/>
            <a:ext cx="430412" cy="592277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9208" y="1749655"/>
            <a:ext cx="430412" cy="592277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9222" y="1749655"/>
            <a:ext cx="430412" cy="592277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9237" y="1749655"/>
            <a:ext cx="430412" cy="592277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9251" y="1749655"/>
            <a:ext cx="430412" cy="592277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9266" y="1749655"/>
            <a:ext cx="430412" cy="592277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9280" y="1749655"/>
            <a:ext cx="430412" cy="592277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9295" y="1749655"/>
            <a:ext cx="430412" cy="592277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9309" y="1749655"/>
            <a:ext cx="430412" cy="592277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9208" y="2479708"/>
            <a:ext cx="430412" cy="592277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9222" y="2479708"/>
            <a:ext cx="430412" cy="592277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9237" y="2479708"/>
            <a:ext cx="430412" cy="592277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9251" y="2479708"/>
            <a:ext cx="430412" cy="592277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9266" y="2479708"/>
            <a:ext cx="430412" cy="592277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9280" y="2479708"/>
            <a:ext cx="430412" cy="592277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9295" y="2479708"/>
            <a:ext cx="430412" cy="592277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9222" y="3209761"/>
            <a:ext cx="430412" cy="592277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9237" y="3209761"/>
            <a:ext cx="430412" cy="592277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9251" y="3209761"/>
            <a:ext cx="430412" cy="592277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9266" y="3209761"/>
            <a:ext cx="430412" cy="592277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9280" y="3209761"/>
            <a:ext cx="430412" cy="59227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5598" y="4026725"/>
            <a:ext cx="2082801" cy="495300"/>
          </a:xfrm>
          <a:prstGeom prst="rect">
            <a:avLst/>
          </a:prstGeom>
        </p:spPr>
      </p:pic>
      <p:pic>
        <p:nvPicPr>
          <p:cNvPr id="12" name="Picture 11" descr="mail_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0627" y="4522025"/>
            <a:ext cx="1104900" cy="685800"/>
          </a:xfrm>
          <a:prstGeom prst="rect">
            <a:avLst/>
          </a:prstGeom>
        </p:spPr>
      </p:pic>
      <p:cxnSp>
        <p:nvCxnSpPr>
          <p:cNvPr id="47" name="Straight Connector 46"/>
          <p:cNvCxnSpPr/>
          <p:nvPr/>
        </p:nvCxnSpPr>
        <p:spPr>
          <a:xfrm>
            <a:off x="6105392" y="1444164"/>
            <a:ext cx="0" cy="4720221"/>
          </a:xfrm>
          <a:prstGeom prst="line">
            <a:avLst/>
          </a:prstGeom>
          <a:ln w="6350" cmpd="sng"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6336108" y="1597583"/>
            <a:ext cx="2567216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 err="1" smtClean="0">
                <a:latin typeface="Amatic Bold"/>
                <a:cs typeface="Amatic Bold"/>
              </a:rPr>
              <a:t>Tasa</a:t>
            </a:r>
            <a:r>
              <a:rPr lang="en-US" sz="2400" u="sng" dirty="0" smtClean="0">
                <a:latin typeface="Amatic Bold"/>
                <a:cs typeface="Amatic Bold"/>
              </a:rPr>
              <a:t> </a:t>
            </a:r>
            <a:r>
              <a:rPr lang="en-US" sz="2400" u="sng" dirty="0" err="1" smtClean="0">
                <a:latin typeface="Amatic Bold"/>
                <a:cs typeface="Amatic Bold"/>
              </a:rPr>
              <a:t>apertura</a:t>
            </a:r>
            <a:r>
              <a:rPr lang="en-US" sz="2400" u="sng" dirty="0" smtClean="0">
                <a:latin typeface="Amatic Bold"/>
                <a:cs typeface="Amatic Bold"/>
              </a:rPr>
              <a:t>:</a:t>
            </a:r>
          </a:p>
          <a:p>
            <a:pPr marL="1257300" lvl="2" indent="-342900">
              <a:buFont typeface="Wingdings" charset="2"/>
              <a:buChar char="Ø"/>
            </a:pPr>
            <a:r>
              <a:rPr lang="en-US" sz="2400" b="1" dirty="0" smtClean="0">
                <a:latin typeface="Amatic SC Regular"/>
                <a:cs typeface="Amatic SC Regular"/>
              </a:rPr>
              <a:t>16.1%</a:t>
            </a:r>
          </a:p>
          <a:p>
            <a:r>
              <a:rPr lang="en-US" sz="2400" u="sng" dirty="0" err="1" smtClean="0">
                <a:latin typeface="Amatic Bold"/>
                <a:cs typeface="Amatic Bold"/>
              </a:rPr>
              <a:t>Tasa</a:t>
            </a:r>
            <a:r>
              <a:rPr lang="en-US" sz="2400" u="sng" dirty="0" smtClean="0">
                <a:latin typeface="Amatic Bold"/>
                <a:cs typeface="Amatic Bold"/>
              </a:rPr>
              <a:t> Clicks:</a:t>
            </a:r>
          </a:p>
          <a:p>
            <a:pPr marL="1257300" lvl="2" indent="-342900">
              <a:buFont typeface="Wingdings" charset="2"/>
              <a:buChar char="Ø"/>
            </a:pPr>
            <a:r>
              <a:rPr lang="en-US" sz="2400" b="1" dirty="0" smtClean="0">
                <a:latin typeface="Amatic SC Regular"/>
                <a:cs typeface="Amatic SC Regular"/>
              </a:rPr>
              <a:t>2.4%</a:t>
            </a:r>
            <a:endParaRPr lang="en-US" sz="2400" b="1" dirty="0">
              <a:latin typeface="Amatic Bold"/>
              <a:cs typeface="Amatic Bold"/>
            </a:endParaRPr>
          </a:p>
          <a:p>
            <a:r>
              <a:rPr lang="en-US" sz="2400" u="sng" dirty="0" err="1" smtClean="0">
                <a:latin typeface="Amatic Bold"/>
                <a:cs typeface="Amatic Bold"/>
              </a:rPr>
              <a:t>Venta</a:t>
            </a:r>
            <a:r>
              <a:rPr lang="en-US" sz="2400" u="sng" dirty="0" smtClean="0">
                <a:latin typeface="Amatic Bold"/>
                <a:cs typeface="Amatic Bold"/>
              </a:rPr>
              <a:t>/Mail:</a:t>
            </a:r>
          </a:p>
          <a:p>
            <a:pPr marL="1257300" lvl="2" indent="-342900">
              <a:buFont typeface="Wingdings" charset="2"/>
              <a:buChar char="Ø"/>
            </a:pPr>
            <a:r>
              <a:rPr lang="en-US" sz="2400" b="1" dirty="0" smtClean="0">
                <a:latin typeface="Amatic SC Regular"/>
                <a:cs typeface="Amatic SC Regular"/>
              </a:rPr>
              <a:t>$ 9.09</a:t>
            </a:r>
            <a:endParaRPr lang="en-US" sz="2400" b="1" dirty="0">
              <a:latin typeface="Amatic SC Regular"/>
              <a:cs typeface="Amatic SC Regular"/>
            </a:endParaRPr>
          </a:p>
          <a:p>
            <a:endParaRPr lang="en-US" sz="2400" dirty="0" smtClean="0">
              <a:latin typeface="Amatic Bold"/>
              <a:cs typeface="Amatic Bold"/>
            </a:endParaRPr>
          </a:p>
          <a:p>
            <a:endParaRPr lang="en-US" dirty="0">
              <a:latin typeface="Amatic Bold"/>
              <a:cs typeface="Amatic Bold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2188076" y="5180515"/>
            <a:ext cx="1293036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Amatic Bold"/>
                <a:cs typeface="Amatic Bold"/>
              </a:rPr>
              <a:t>2 </a:t>
            </a:r>
            <a:r>
              <a:rPr lang="en-US" sz="2400" dirty="0" err="1" smtClean="0">
                <a:latin typeface="Amatic Bold"/>
                <a:cs typeface="Amatic Bold"/>
              </a:rPr>
              <a:t>Millones</a:t>
            </a:r>
            <a:endParaRPr lang="en-US" sz="2400" dirty="0" smtClean="0">
              <a:latin typeface="Amatic Bold"/>
              <a:cs typeface="Amatic Bold"/>
            </a:endParaRPr>
          </a:p>
          <a:p>
            <a:pPr algn="ctr"/>
            <a:r>
              <a:rPr lang="en-US" sz="2000" dirty="0" smtClean="0">
                <a:latin typeface="Amatic SC Regular"/>
                <a:cs typeface="Amatic SC Regular"/>
              </a:rPr>
              <a:t>(</a:t>
            </a:r>
            <a:r>
              <a:rPr lang="en-US" sz="2000" dirty="0" err="1" smtClean="0">
                <a:latin typeface="Amatic SC Regular"/>
                <a:cs typeface="Amatic SC Regular"/>
              </a:rPr>
              <a:t>genérico</a:t>
            </a:r>
            <a:r>
              <a:rPr lang="en-US" sz="2000" dirty="0" smtClean="0">
                <a:latin typeface="Amatic SC Regular"/>
                <a:cs typeface="Amatic SC Regular"/>
              </a:rPr>
              <a:t>)</a:t>
            </a:r>
          </a:p>
          <a:p>
            <a:endParaRPr lang="en-US" dirty="0">
              <a:latin typeface="Amatic Bold"/>
              <a:cs typeface="Amatic Bold"/>
            </a:endParaRPr>
          </a:p>
        </p:txBody>
      </p:sp>
    </p:spTree>
    <p:extLst>
      <p:ext uri="{BB962C8B-B14F-4D97-AF65-F5344CB8AC3E}">
        <p14:creationId xmlns:p14="http://schemas.microsoft.com/office/powerpoint/2010/main" val="3815706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500"/>
                            </p:stCondLst>
                            <p:childTnLst>
                              <p:par>
                                <p:cTn id="12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1000"/>
                            </p:stCondLst>
                            <p:childTnLst>
                              <p:par>
                                <p:cTn id="13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1500"/>
                            </p:stCondLst>
                            <p:childTnLst>
                              <p:par>
                                <p:cTn id="136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7" dur="500" tmFilter="0, 0; .2, .5; .8, .5; 1, 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8" dur="250" autoRev="1" fill="hold"/>
                                        <p:tgtEl>
                                          <p:spTgt spid="4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8" grpId="0"/>
      <p:bldP spid="42" grpId="0"/>
      <p:bldP spid="42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9900" y="319399"/>
            <a:ext cx="4099757" cy="597227"/>
          </a:xfrm>
        </p:spPr>
        <p:txBody>
          <a:bodyPr>
            <a:normAutofit fontScale="55000" lnSpcReduction="20000"/>
          </a:bodyPr>
          <a:lstStyle/>
          <a:p>
            <a:pPr algn="l"/>
            <a:r>
              <a:rPr lang="en-US" sz="3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matic Bold"/>
                <a:cs typeface="Amatic Bold"/>
              </a:rPr>
              <a:t>+SEGMENTACIÓN DE CLIENTES</a:t>
            </a:r>
            <a:endParaRPr lang="en-US" sz="3400" dirty="0">
              <a:solidFill>
                <a:schemeClr val="tx1">
                  <a:lumMod val="85000"/>
                  <a:lumOff val="15000"/>
                </a:schemeClr>
              </a:solidFill>
              <a:latin typeface="Amatic Bold"/>
              <a:cs typeface="Amatic Bold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439238" y="916626"/>
            <a:ext cx="8219134" cy="0"/>
          </a:xfrm>
          <a:prstGeom prst="line">
            <a:avLst/>
          </a:prstGeom>
          <a:ln w="6350" cmpd="sng"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193" y="1749655"/>
            <a:ext cx="430412" cy="592277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9222" y="1749655"/>
            <a:ext cx="430412" cy="592277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9251" y="1749655"/>
            <a:ext cx="430412" cy="592277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9280" y="1749655"/>
            <a:ext cx="430412" cy="592277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9309" y="1749655"/>
            <a:ext cx="430412" cy="592277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9208" y="2479708"/>
            <a:ext cx="430412" cy="592277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9222" y="2479708"/>
            <a:ext cx="430412" cy="592277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9237" y="2479708"/>
            <a:ext cx="430412" cy="592277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9266" y="2479708"/>
            <a:ext cx="430412" cy="592277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9280" y="2479708"/>
            <a:ext cx="430412" cy="592277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9295" y="2479708"/>
            <a:ext cx="430412" cy="592277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9222" y="3209761"/>
            <a:ext cx="430412" cy="592277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9251" y="3209761"/>
            <a:ext cx="430412" cy="592277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9266" y="3209761"/>
            <a:ext cx="430412" cy="59227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701" y="4069706"/>
            <a:ext cx="1721323" cy="40933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9208" y="1749655"/>
            <a:ext cx="430412" cy="592277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9237" y="1749655"/>
            <a:ext cx="430412" cy="592277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46873" y="1749655"/>
            <a:ext cx="430412" cy="592277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9295" y="1749655"/>
            <a:ext cx="430412" cy="592277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53677" y="2479708"/>
            <a:ext cx="430412" cy="592277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9237" y="3209761"/>
            <a:ext cx="430412" cy="592277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9280" y="3209761"/>
            <a:ext cx="430412" cy="592277"/>
          </a:xfrm>
          <a:prstGeom prst="rect">
            <a:avLst/>
          </a:prstGeom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8111" y="4069706"/>
            <a:ext cx="1721323" cy="409339"/>
          </a:xfrm>
          <a:prstGeom prst="rect">
            <a:avLst/>
          </a:prstGeom>
        </p:spPr>
      </p:pic>
      <p:pic>
        <p:nvPicPr>
          <p:cNvPr id="9" name="Picture 8" descr="mail_n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088" y="4679381"/>
            <a:ext cx="913141" cy="566777"/>
          </a:xfrm>
          <a:prstGeom prst="rect">
            <a:avLst/>
          </a:prstGeom>
        </p:spPr>
      </p:pic>
      <p:pic>
        <p:nvPicPr>
          <p:cNvPr id="11" name="Picture 10" descr="mail_v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0687" y="4679381"/>
            <a:ext cx="913141" cy="566777"/>
          </a:xfrm>
          <a:prstGeom prst="rect">
            <a:avLst/>
          </a:prstGeom>
        </p:spPr>
      </p:pic>
      <p:cxnSp>
        <p:nvCxnSpPr>
          <p:cNvPr id="50" name="Straight Connector 49"/>
          <p:cNvCxnSpPr/>
          <p:nvPr/>
        </p:nvCxnSpPr>
        <p:spPr>
          <a:xfrm>
            <a:off x="6105392" y="1444164"/>
            <a:ext cx="0" cy="4720221"/>
          </a:xfrm>
          <a:prstGeom prst="line">
            <a:avLst/>
          </a:prstGeom>
          <a:ln w="6350" cmpd="sng"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8" name="Picture 7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9208" y="1749655"/>
            <a:ext cx="430412" cy="592277"/>
          </a:xfrm>
          <a:prstGeom prst="rect">
            <a:avLst/>
          </a:prstGeom>
        </p:spPr>
      </p:pic>
      <p:pic>
        <p:nvPicPr>
          <p:cNvPr id="79" name="Picture 7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4676" y="1749655"/>
            <a:ext cx="430412" cy="592277"/>
          </a:xfrm>
          <a:prstGeom prst="rect">
            <a:avLst/>
          </a:prstGeom>
        </p:spPr>
      </p:pic>
      <p:pic>
        <p:nvPicPr>
          <p:cNvPr id="80" name="Picture 7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5611" y="1749655"/>
            <a:ext cx="430412" cy="592277"/>
          </a:xfrm>
          <a:prstGeom prst="rect">
            <a:avLst/>
          </a:prstGeom>
        </p:spPr>
      </p:pic>
      <p:pic>
        <p:nvPicPr>
          <p:cNvPr id="81" name="Picture 8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4451" y="1749655"/>
            <a:ext cx="430412" cy="592277"/>
          </a:xfrm>
          <a:prstGeom prst="rect">
            <a:avLst/>
          </a:prstGeom>
        </p:spPr>
      </p:pic>
      <p:pic>
        <p:nvPicPr>
          <p:cNvPr id="82" name="Picture 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3677" y="2479708"/>
            <a:ext cx="430412" cy="592277"/>
          </a:xfrm>
          <a:prstGeom prst="rect">
            <a:avLst/>
          </a:prstGeom>
        </p:spPr>
      </p:pic>
      <p:pic>
        <p:nvPicPr>
          <p:cNvPr id="83" name="Picture 8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9280" y="3209761"/>
            <a:ext cx="430412" cy="592277"/>
          </a:xfrm>
          <a:prstGeom prst="rect">
            <a:avLst/>
          </a:prstGeom>
        </p:spPr>
      </p:pic>
      <p:pic>
        <p:nvPicPr>
          <p:cNvPr id="84" name="Picture 8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4676" y="3209761"/>
            <a:ext cx="430412" cy="592277"/>
          </a:xfrm>
          <a:prstGeom prst="rect">
            <a:avLst/>
          </a:prstGeom>
        </p:spPr>
      </p:pic>
      <p:sp>
        <p:nvSpPr>
          <p:cNvPr id="85" name="TextBox 84"/>
          <p:cNvSpPr txBox="1"/>
          <p:nvPr/>
        </p:nvSpPr>
        <p:spPr>
          <a:xfrm>
            <a:off x="965735" y="5237942"/>
            <a:ext cx="12930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Amatic Bold"/>
                <a:cs typeface="Amatic Bold"/>
              </a:rPr>
              <a:t>1.97 </a:t>
            </a:r>
            <a:r>
              <a:rPr lang="en-US" sz="2000" dirty="0" err="1" smtClean="0">
                <a:latin typeface="Amatic Bold"/>
                <a:cs typeface="Amatic Bold"/>
              </a:rPr>
              <a:t>Millones</a:t>
            </a:r>
            <a:endParaRPr lang="en-US" sz="2000" dirty="0" smtClean="0">
              <a:latin typeface="Amatic Bold"/>
              <a:cs typeface="Amatic Bold"/>
            </a:endParaRPr>
          </a:p>
          <a:p>
            <a:pPr algn="ctr"/>
            <a:r>
              <a:rPr lang="en-US" dirty="0" smtClean="0">
                <a:latin typeface="Amatic SC Regular"/>
                <a:cs typeface="Amatic SC Regular"/>
              </a:rPr>
              <a:t>(</a:t>
            </a:r>
            <a:r>
              <a:rPr lang="en-US" dirty="0" err="1" smtClean="0">
                <a:latin typeface="Amatic SC Regular"/>
                <a:cs typeface="Amatic SC Regular"/>
              </a:rPr>
              <a:t>genérico</a:t>
            </a:r>
            <a:r>
              <a:rPr lang="en-US" dirty="0" smtClean="0">
                <a:latin typeface="Amatic SC Regular"/>
                <a:cs typeface="Amatic SC Regular"/>
              </a:rPr>
              <a:t>)</a:t>
            </a:r>
          </a:p>
          <a:p>
            <a:endParaRPr lang="en-US" sz="1600" dirty="0">
              <a:latin typeface="Amatic Bold"/>
              <a:cs typeface="Amatic Bold"/>
            </a:endParaRPr>
          </a:p>
        </p:txBody>
      </p:sp>
      <p:sp>
        <p:nvSpPr>
          <p:cNvPr id="86" name="TextBox 85"/>
          <p:cNvSpPr txBox="1"/>
          <p:nvPr/>
        </p:nvSpPr>
        <p:spPr>
          <a:xfrm>
            <a:off x="3011394" y="5246158"/>
            <a:ext cx="22365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Amatic Bold"/>
                <a:cs typeface="Amatic Bold"/>
              </a:rPr>
              <a:t>30 Mil</a:t>
            </a:r>
          </a:p>
          <a:p>
            <a:pPr algn="ctr"/>
            <a:r>
              <a:rPr lang="en-US" dirty="0" smtClean="0">
                <a:latin typeface="Amatic SC Regular"/>
                <a:cs typeface="Amatic SC Regular"/>
              </a:rPr>
              <a:t>(Audio VIP – </a:t>
            </a:r>
            <a:r>
              <a:rPr lang="en-US" dirty="0" err="1" smtClean="0">
                <a:latin typeface="Amatic SC Regular"/>
                <a:cs typeface="Amatic SC Regular"/>
              </a:rPr>
              <a:t>Segmento</a:t>
            </a:r>
            <a:r>
              <a:rPr lang="en-US" dirty="0" smtClean="0">
                <a:latin typeface="Amatic SC Regular"/>
                <a:cs typeface="Amatic SC Regular"/>
              </a:rPr>
              <a:t> Audio)</a:t>
            </a:r>
          </a:p>
          <a:p>
            <a:endParaRPr lang="en-US" sz="1600" dirty="0">
              <a:latin typeface="Amatic Bold"/>
              <a:cs typeface="Amatic Bold"/>
            </a:endParaRPr>
          </a:p>
        </p:txBody>
      </p:sp>
      <p:sp>
        <p:nvSpPr>
          <p:cNvPr id="87" name="TextBox 86"/>
          <p:cNvSpPr txBox="1"/>
          <p:nvPr/>
        </p:nvSpPr>
        <p:spPr>
          <a:xfrm>
            <a:off x="6336108" y="1597583"/>
            <a:ext cx="256721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 err="1" smtClean="0">
                <a:latin typeface="Amatic Bold"/>
                <a:cs typeface="Amatic Bold"/>
              </a:rPr>
              <a:t>Tasa</a:t>
            </a:r>
            <a:r>
              <a:rPr lang="en-US" sz="2400" u="sng" dirty="0" smtClean="0">
                <a:latin typeface="Amatic Bold"/>
                <a:cs typeface="Amatic Bold"/>
              </a:rPr>
              <a:t> </a:t>
            </a:r>
            <a:r>
              <a:rPr lang="en-US" sz="2400" u="sng" dirty="0" err="1" smtClean="0">
                <a:latin typeface="Amatic Bold"/>
                <a:cs typeface="Amatic Bold"/>
              </a:rPr>
              <a:t>apertura</a:t>
            </a:r>
            <a:r>
              <a:rPr lang="en-US" sz="2400" u="sng" dirty="0" smtClean="0">
                <a:latin typeface="Amatic Bold"/>
                <a:cs typeface="Amatic Bold"/>
              </a:rPr>
              <a:t>:</a:t>
            </a:r>
            <a:endParaRPr lang="en-US" sz="2400" b="1" dirty="0">
              <a:latin typeface="Amatic Bold"/>
              <a:cs typeface="Amatic Bold"/>
            </a:endParaRPr>
          </a:p>
          <a:p>
            <a:pPr marL="1257300" lvl="2" indent="-342900">
              <a:buFont typeface="Wingdings" charset="2"/>
              <a:buChar char="Ø"/>
            </a:pPr>
            <a:r>
              <a:rPr lang="en-US" sz="2400" strike="sngStrike" dirty="0" smtClean="0">
                <a:latin typeface="Amatic SC Regular"/>
                <a:cs typeface="Amatic SC Regular"/>
              </a:rPr>
              <a:t>16.1%</a:t>
            </a:r>
          </a:p>
          <a:p>
            <a:pPr marL="1257300" lvl="2" indent="-342900">
              <a:buFont typeface="Wingdings" charset="2"/>
              <a:buChar char="Ø"/>
            </a:pPr>
            <a:r>
              <a:rPr lang="en-US" sz="2400" b="1" dirty="0" smtClean="0">
                <a:latin typeface="Amatic SC Regular"/>
                <a:cs typeface="Amatic SC Regular"/>
              </a:rPr>
              <a:t>55%</a:t>
            </a:r>
          </a:p>
          <a:p>
            <a:r>
              <a:rPr lang="en-US" sz="2400" u="sng" dirty="0" err="1" smtClean="0">
                <a:latin typeface="Amatic Bold"/>
                <a:cs typeface="Amatic Bold"/>
              </a:rPr>
              <a:t>Tasa</a:t>
            </a:r>
            <a:r>
              <a:rPr lang="en-US" sz="2400" u="sng" dirty="0" smtClean="0">
                <a:latin typeface="Amatic Bold"/>
                <a:cs typeface="Amatic Bold"/>
              </a:rPr>
              <a:t> Clicks:</a:t>
            </a:r>
          </a:p>
          <a:p>
            <a:pPr marL="1257300" lvl="2" indent="-342900">
              <a:buFont typeface="Wingdings" charset="2"/>
              <a:buChar char="Ø"/>
            </a:pPr>
            <a:r>
              <a:rPr lang="en-US" sz="2400" strike="sngStrike" dirty="0" smtClean="0">
                <a:latin typeface="Amatic SC Regular"/>
                <a:cs typeface="Amatic SC Regular"/>
              </a:rPr>
              <a:t>2.4%</a:t>
            </a:r>
          </a:p>
          <a:p>
            <a:pPr marL="1257300" lvl="2" indent="-342900">
              <a:buFont typeface="Wingdings" charset="2"/>
              <a:buChar char="Ø"/>
            </a:pPr>
            <a:r>
              <a:rPr lang="en-US" sz="2400" b="1" dirty="0" smtClean="0">
                <a:latin typeface="Amatic SC Regular"/>
                <a:cs typeface="Amatic SC Regular"/>
              </a:rPr>
              <a:t>3.69%</a:t>
            </a:r>
            <a:endParaRPr lang="en-US" sz="2400" b="1" dirty="0">
              <a:latin typeface="Amatic Bold"/>
              <a:cs typeface="Amatic Bold"/>
            </a:endParaRPr>
          </a:p>
          <a:p>
            <a:r>
              <a:rPr lang="en-US" sz="2400" u="sng" dirty="0" err="1" smtClean="0">
                <a:latin typeface="Amatic Bold"/>
                <a:cs typeface="Amatic Bold"/>
              </a:rPr>
              <a:t>Venta</a:t>
            </a:r>
            <a:r>
              <a:rPr lang="en-US" sz="2400" u="sng" dirty="0" smtClean="0">
                <a:latin typeface="Amatic Bold"/>
                <a:cs typeface="Amatic Bold"/>
              </a:rPr>
              <a:t>/Mail:</a:t>
            </a:r>
          </a:p>
          <a:p>
            <a:pPr marL="1257300" lvl="2" indent="-342900">
              <a:buFont typeface="Wingdings" charset="2"/>
              <a:buChar char="Ø"/>
            </a:pPr>
            <a:r>
              <a:rPr lang="en-US" sz="2400" strike="sngStrike" dirty="0" smtClean="0">
                <a:latin typeface="Amatic SC Regular"/>
                <a:cs typeface="Amatic SC Regular"/>
              </a:rPr>
              <a:t>$ 9.09</a:t>
            </a:r>
            <a:endParaRPr lang="en-US" sz="2400" strike="sngStrike" dirty="0" smtClean="0">
              <a:latin typeface="Amatic SC Regular"/>
              <a:cs typeface="Amatic SC Regular"/>
            </a:endParaRPr>
          </a:p>
          <a:p>
            <a:pPr marL="1257300" lvl="2" indent="-342900">
              <a:buFont typeface="Wingdings" charset="2"/>
              <a:buChar char="Ø"/>
            </a:pPr>
            <a:r>
              <a:rPr lang="en-US" sz="2400" b="1" dirty="0" smtClean="0">
                <a:latin typeface="Amatic SC Regular"/>
                <a:cs typeface="Amatic SC Regular"/>
              </a:rPr>
              <a:t>$115</a:t>
            </a:r>
            <a:endParaRPr lang="en-US" sz="2400" b="1" dirty="0">
              <a:latin typeface="Amatic SC Regular"/>
              <a:cs typeface="Amatic SC Regular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451465" y="5013903"/>
            <a:ext cx="28078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Amatic Bold"/>
                <a:cs typeface="Amatic Bold"/>
              </a:rPr>
              <a:t>12.6 </a:t>
            </a:r>
            <a:r>
              <a:rPr lang="en-US" sz="2800" dirty="0" err="1">
                <a:solidFill>
                  <a:schemeClr val="accent2">
                    <a:lumMod val="75000"/>
                  </a:schemeClr>
                </a:solidFill>
                <a:latin typeface="Amatic Bold"/>
                <a:cs typeface="Amatic Bold"/>
              </a:rPr>
              <a:t>veces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Amatic Bold"/>
                <a:cs typeface="Amatic Bold"/>
              </a:rPr>
              <a:t> </a:t>
            </a:r>
            <a:r>
              <a:rPr lang="en-US" sz="2800" dirty="0" err="1">
                <a:solidFill>
                  <a:schemeClr val="accent2">
                    <a:lumMod val="75000"/>
                  </a:schemeClr>
                </a:solidFill>
                <a:latin typeface="Amatic Bold"/>
                <a:cs typeface="Amatic Bold"/>
              </a:rPr>
              <a:t>más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Amatic Bold"/>
                <a:cs typeface="Amatic Bold"/>
              </a:rPr>
              <a:t> </a:t>
            </a:r>
            <a:r>
              <a:rPr lang="en-US" sz="2800" dirty="0" err="1">
                <a:solidFill>
                  <a:schemeClr val="accent2">
                    <a:lumMod val="75000"/>
                  </a:schemeClr>
                </a:solidFill>
                <a:latin typeface="Amatic Bold"/>
                <a:cs typeface="Amatic Bold"/>
              </a:rPr>
              <a:t>venta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Amatic Bold"/>
                <a:cs typeface="Amatic Bold"/>
              </a:rPr>
              <a:t>/</a:t>
            </a:r>
            <a:r>
              <a:rPr lang="en-US" sz="2800" dirty="0" smtClean="0">
                <a:solidFill>
                  <a:schemeClr val="accent2">
                    <a:lumMod val="75000"/>
                  </a:schemeClr>
                </a:solidFill>
                <a:latin typeface="Amatic Bold"/>
                <a:cs typeface="Amatic Bold"/>
              </a:rPr>
              <a:t>Mail</a:t>
            </a:r>
            <a:endParaRPr lang="en-US" sz="2800" dirty="0">
              <a:solidFill>
                <a:schemeClr val="accent2">
                  <a:lumMod val="75000"/>
                </a:schemeClr>
              </a:solidFill>
              <a:latin typeface="Amatic Bold"/>
              <a:cs typeface="Amatic Bold"/>
            </a:endParaRPr>
          </a:p>
        </p:txBody>
      </p:sp>
    </p:spTree>
    <p:extLst>
      <p:ext uri="{BB962C8B-B14F-4D97-AF65-F5344CB8AC3E}">
        <p14:creationId xmlns:p14="http://schemas.microsoft.com/office/powerpoint/2010/main" val="253612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7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" decel="100000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37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" decel="100000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37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" decel="100000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37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" decel="100000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37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" decel="100000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37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" decel="100000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37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" decel="100000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500"/>
                            </p:stCondLst>
                            <p:childTnLst>
                              <p:par>
                                <p:cTn id="10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1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2" dur="500" tmFilter="0, 0; .2, .5; .8, .5; 1, 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3" dur="250" autoRev="1" fill="hold"/>
                                        <p:tgtEl>
                                          <p:spTgt spid="8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500"/>
                            </p:stCondLst>
                            <p:childTnLst>
                              <p:par>
                                <p:cTn id="12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1000"/>
                            </p:stCondLst>
                            <p:childTnLst>
                              <p:par>
                                <p:cTn id="134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5" dur="500" tmFilter="0, 0; .2, .5; .8, .5; 1, 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6" dur="250" autoRev="1" fill="hold"/>
                                        <p:tgtEl>
                                          <p:spTgt spid="8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1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>
                      <p:stCondLst>
                        <p:cond delay="indefinite"/>
                      </p:stCondLst>
                      <p:childTnLst>
                        <p:par>
                          <p:cTn id="143" fill="hold">
                            <p:stCondLst>
                              <p:cond delay="0"/>
                            </p:stCondLst>
                            <p:childTnLst>
                              <p:par>
                                <p:cTn id="14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" fill="hold">
                            <p:stCondLst>
                              <p:cond delay="500"/>
                            </p:stCondLst>
                            <p:childTnLst>
                              <p:par>
                                <p:cTn id="150" presetID="26" presetClass="emph" presetSubtype="0" repeatCount="2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1" dur="500" tmFilter="0, 0; .2, .5; .8, .5; 1, 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2" dur="250" autoRev="1" fill="hold"/>
                                        <p:tgtEl>
                                          <p:spTgt spid="1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85" grpId="0"/>
      <p:bldP spid="85" grpId="1"/>
      <p:bldP spid="86" grpId="0"/>
      <p:bldP spid="86" grpId="1"/>
      <p:bldP spid="87" grpId="0"/>
      <p:bldP spid="12" grpId="0"/>
      <p:bldP spid="12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9900" y="319399"/>
            <a:ext cx="4099757" cy="597227"/>
          </a:xfrm>
        </p:spPr>
        <p:txBody>
          <a:bodyPr>
            <a:normAutofit fontScale="55000" lnSpcReduction="20000"/>
          </a:bodyPr>
          <a:lstStyle/>
          <a:p>
            <a:pPr algn="l"/>
            <a:r>
              <a:rPr lang="en-US" sz="3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matic Bold"/>
                <a:cs typeface="Amatic Bold"/>
              </a:rPr>
              <a:t>+PERSONALIZACIÓN DE CAMPAÑAS</a:t>
            </a:r>
            <a:endParaRPr lang="en-US" sz="3400" dirty="0">
              <a:solidFill>
                <a:schemeClr val="tx1">
                  <a:lumMod val="85000"/>
                  <a:lumOff val="15000"/>
                </a:schemeClr>
              </a:solidFill>
              <a:latin typeface="Amatic Bold"/>
              <a:cs typeface="Amatic Bold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439238" y="916626"/>
            <a:ext cx="8219134" cy="0"/>
          </a:xfrm>
          <a:prstGeom prst="line">
            <a:avLst/>
          </a:prstGeom>
          <a:ln w="6350" cmpd="sng"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Subtitle 2"/>
          <p:cNvSpPr txBox="1">
            <a:spLocks/>
          </p:cNvSpPr>
          <p:nvPr/>
        </p:nvSpPr>
        <p:spPr>
          <a:xfrm>
            <a:off x="1001780" y="4542475"/>
            <a:ext cx="3686069" cy="1178242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000" dirty="0" err="1" smtClean="0">
                <a:solidFill>
                  <a:schemeClr val="tx2">
                    <a:lumMod val="50000"/>
                  </a:schemeClr>
                </a:solidFill>
                <a:latin typeface="Amatic Bold"/>
                <a:cs typeface="Amatic Bold"/>
              </a:rPr>
              <a:t>Tantos</a:t>
            </a:r>
            <a:r>
              <a:rPr lang="en-US" sz="3000" dirty="0" smtClean="0">
                <a:solidFill>
                  <a:schemeClr val="tx2">
                    <a:lumMod val="50000"/>
                  </a:schemeClr>
                </a:solidFill>
                <a:latin typeface="Amatic Bold"/>
                <a:cs typeface="Amatic Bold"/>
              </a:rPr>
              <a:t> </a:t>
            </a:r>
            <a:r>
              <a:rPr lang="en-US" sz="3000" dirty="0" err="1" smtClean="0">
                <a:solidFill>
                  <a:schemeClr val="tx2">
                    <a:lumMod val="50000"/>
                  </a:schemeClr>
                </a:solidFill>
                <a:latin typeface="Amatic Bold"/>
                <a:cs typeface="Amatic Bold"/>
              </a:rPr>
              <a:t>Segmentos</a:t>
            </a:r>
            <a:endParaRPr lang="en-US" sz="3000" dirty="0">
              <a:solidFill>
                <a:schemeClr val="tx2">
                  <a:lumMod val="50000"/>
                </a:schemeClr>
              </a:solidFill>
              <a:latin typeface="Amatic Bold"/>
              <a:cs typeface="Amatic Bold"/>
            </a:endParaRPr>
          </a:p>
          <a:p>
            <a:r>
              <a:rPr lang="en-US" sz="3000" dirty="0" smtClean="0">
                <a:solidFill>
                  <a:schemeClr val="tx2">
                    <a:lumMod val="50000"/>
                  </a:schemeClr>
                </a:solidFill>
                <a:latin typeface="Amatic Bold"/>
                <a:cs typeface="Amatic Bold"/>
              </a:rPr>
              <a:t>Como</a:t>
            </a:r>
            <a:endParaRPr lang="en-US" sz="3000" dirty="0">
              <a:solidFill>
                <a:schemeClr val="tx2">
                  <a:lumMod val="50000"/>
                </a:schemeClr>
              </a:solidFill>
              <a:latin typeface="Amatic Bold"/>
              <a:cs typeface="Amatic Bold"/>
            </a:endParaRPr>
          </a:p>
          <a:p>
            <a:r>
              <a:rPr lang="en-US" sz="3000" dirty="0" smtClean="0">
                <a:solidFill>
                  <a:schemeClr val="tx2">
                    <a:lumMod val="50000"/>
                  </a:schemeClr>
                </a:solidFill>
                <a:latin typeface="Amatic Bold"/>
                <a:cs typeface="Amatic Bold"/>
              </a:rPr>
              <a:t>Personas</a:t>
            </a:r>
            <a:endParaRPr lang="en-US" sz="3000" dirty="0">
              <a:solidFill>
                <a:schemeClr val="tx2">
                  <a:lumMod val="50000"/>
                </a:schemeClr>
              </a:solidFill>
              <a:latin typeface="Amatic Bold"/>
              <a:cs typeface="Amatic Bold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713" y="1769269"/>
            <a:ext cx="4692318" cy="2032769"/>
          </a:xfrm>
          <a:prstGeom prst="rect">
            <a:avLst/>
          </a:prstGeom>
        </p:spPr>
      </p:pic>
      <p:pic>
        <p:nvPicPr>
          <p:cNvPr id="70" name="Picture 6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193" y="1749655"/>
            <a:ext cx="430412" cy="592277"/>
          </a:xfrm>
          <a:prstGeom prst="rect">
            <a:avLst/>
          </a:prstGeom>
        </p:spPr>
      </p:pic>
      <p:pic>
        <p:nvPicPr>
          <p:cNvPr id="71" name="Picture 7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9222" y="1749655"/>
            <a:ext cx="430412" cy="592277"/>
          </a:xfrm>
          <a:prstGeom prst="rect">
            <a:avLst/>
          </a:prstGeom>
        </p:spPr>
      </p:pic>
      <p:pic>
        <p:nvPicPr>
          <p:cNvPr id="72" name="Picture 7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9251" y="1749655"/>
            <a:ext cx="430412" cy="592277"/>
          </a:xfrm>
          <a:prstGeom prst="rect">
            <a:avLst/>
          </a:prstGeom>
        </p:spPr>
      </p:pic>
      <p:pic>
        <p:nvPicPr>
          <p:cNvPr id="73" name="Picture 7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9280" y="1749655"/>
            <a:ext cx="430412" cy="592277"/>
          </a:xfrm>
          <a:prstGeom prst="rect">
            <a:avLst/>
          </a:prstGeom>
        </p:spPr>
      </p:pic>
      <p:pic>
        <p:nvPicPr>
          <p:cNvPr id="74" name="Picture 7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9309" y="1749655"/>
            <a:ext cx="430412" cy="592277"/>
          </a:xfrm>
          <a:prstGeom prst="rect">
            <a:avLst/>
          </a:prstGeom>
        </p:spPr>
      </p:pic>
      <p:pic>
        <p:nvPicPr>
          <p:cNvPr id="75" name="Picture 7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9208" y="2479708"/>
            <a:ext cx="430412" cy="592277"/>
          </a:xfrm>
          <a:prstGeom prst="rect">
            <a:avLst/>
          </a:prstGeom>
        </p:spPr>
      </p:pic>
      <p:pic>
        <p:nvPicPr>
          <p:cNvPr id="76" name="Picture 7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9222" y="2479708"/>
            <a:ext cx="430412" cy="592277"/>
          </a:xfrm>
          <a:prstGeom prst="rect">
            <a:avLst/>
          </a:prstGeom>
        </p:spPr>
      </p:pic>
      <p:pic>
        <p:nvPicPr>
          <p:cNvPr id="77" name="Picture 7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9237" y="2479708"/>
            <a:ext cx="430412" cy="592277"/>
          </a:xfrm>
          <a:prstGeom prst="rect">
            <a:avLst/>
          </a:prstGeom>
        </p:spPr>
      </p:pic>
      <p:pic>
        <p:nvPicPr>
          <p:cNvPr id="78" name="Picture 7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9266" y="2479708"/>
            <a:ext cx="430412" cy="592277"/>
          </a:xfrm>
          <a:prstGeom prst="rect">
            <a:avLst/>
          </a:prstGeom>
        </p:spPr>
      </p:pic>
      <p:pic>
        <p:nvPicPr>
          <p:cNvPr id="79" name="Picture 7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9280" y="2479708"/>
            <a:ext cx="430412" cy="592277"/>
          </a:xfrm>
          <a:prstGeom prst="rect">
            <a:avLst/>
          </a:prstGeom>
        </p:spPr>
      </p:pic>
      <p:pic>
        <p:nvPicPr>
          <p:cNvPr id="80" name="Picture 7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9295" y="2479708"/>
            <a:ext cx="430412" cy="592277"/>
          </a:xfrm>
          <a:prstGeom prst="rect">
            <a:avLst/>
          </a:prstGeom>
        </p:spPr>
      </p:pic>
      <p:pic>
        <p:nvPicPr>
          <p:cNvPr id="81" name="Picture 8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5567" y="3209761"/>
            <a:ext cx="430412" cy="592277"/>
          </a:xfrm>
          <a:prstGeom prst="rect">
            <a:avLst/>
          </a:prstGeom>
        </p:spPr>
      </p:pic>
      <p:pic>
        <p:nvPicPr>
          <p:cNvPr id="82" name="Picture 8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9251" y="3209761"/>
            <a:ext cx="430412" cy="592277"/>
          </a:xfrm>
          <a:prstGeom prst="rect">
            <a:avLst/>
          </a:prstGeom>
        </p:spPr>
      </p:pic>
      <p:pic>
        <p:nvPicPr>
          <p:cNvPr id="83" name="Picture 8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9266" y="3209761"/>
            <a:ext cx="430412" cy="592277"/>
          </a:xfrm>
          <a:prstGeom prst="rect">
            <a:avLst/>
          </a:prstGeom>
        </p:spPr>
      </p:pic>
      <p:pic>
        <p:nvPicPr>
          <p:cNvPr id="84" name="Picture 8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9208" y="1749655"/>
            <a:ext cx="430412" cy="592277"/>
          </a:xfrm>
          <a:prstGeom prst="rect">
            <a:avLst/>
          </a:prstGeom>
        </p:spPr>
      </p:pic>
      <p:pic>
        <p:nvPicPr>
          <p:cNvPr id="85" name="Picture 8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9237" y="1749655"/>
            <a:ext cx="430412" cy="592277"/>
          </a:xfrm>
          <a:prstGeom prst="rect">
            <a:avLst/>
          </a:prstGeom>
        </p:spPr>
      </p:pic>
      <p:pic>
        <p:nvPicPr>
          <p:cNvPr id="86" name="Picture 8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46873" y="1749655"/>
            <a:ext cx="430412" cy="592277"/>
          </a:xfrm>
          <a:prstGeom prst="rect">
            <a:avLst/>
          </a:prstGeom>
        </p:spPr>
      </p:pic>
      <p:pic>
        <p:nvPicPr>
          <p:cNvPr id="87" name="Picture 8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9295" y="1749655"/>
            <a:ext cx="430412" cy="592277"/>
          </a:xfrm>
          <a:prstGeom prst="rect">
            <a:avLst/>
          </a:prstGeom>
        </p:spPr>
      </p:pic>
      <p:pic>
        <p:nvPicPr>
          <p:cNvPr id="88" name="Picture 8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53677" y="2479708"/>
            <a:ext cx="430412" cy="592277"/>
          </a:xfrm>
          <a:prstGeom prst="rect">
            <a:avLst/>
          </a:prstGeom>
        </p:spPr>
      </p:pic>
      <p:pic>
        <p:nvPicPr>
          <p:cNvPr id="89" name="Picture 8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9237" y="3209761"/>
            <a:ext cx="430412" cy="592277"/>
          </a:xfrm>
          <a:prstGeom prst="rect">
            <a:avLst/>
          </a:prstGeom>
        </p:spPr>
      </p:pic>
      <p:pic>
        <p:nvPicPr>
          <p:cNvPr id="90" name="Picture 8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9280" y="3209761"/>
            <a:ext cx="430412" cy="592277"/>
          </a:xfrm>
          <a:prstGeom prst="rect">
            <a:avLst/>
          </a:prstGeom>
        </p:spPr>
      </p:pic>
      <p:pic>
        <p:nvPicPr>
          <p:cNvPr id="100" name="Picture 9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19634" y="4069706"/>
            <a:ext cx="1721323" cy="409339"/>
          </a:xfrm>
          <a:prstGeom prst="rect">
            <a:avLst/>
          </a:prstGeom>
        </p:spPr>
      </p:pic>
      <p:sp>
        <p:nvSpPr>
          <p:cNvPr id="102" name="TextBox 101"/>
          <p:cNvSpPr txBox="1"/>
          <p:nvPr/>
        </p:nvSpPr>
        <p:spPr>
          <a:xfrm>
            <a:off x="6336108" y="1078693"/>
            <a:ext cx="2567216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 err="1" smtClean="0">
                <a:latin typeface="Amatic Bold"/>
                <a:cs typeface="Amatic Bold"/>
              </a:rPr>
              <a:t>Tasa</a:t>
            </a:r>
            <a:r>
              <a:rPr lang="en-US" sz="2400" u="sng" dirty="0" smtClean="0">
                <a:latin typeface="Amatic Bold"/>
                <a:cs typeface="Amatic Bold"/>
              </a:rPr>
              <a:t> </a:t>
            </a:r>
            <a:r>
              <a:rPr lang="en-US" sz="2400" u="sng" dirty="0" err="1" smtClean="0">
                <a:latin typeface="Amatic Bold"/>
                <a:cs typeface="Amatic Bold"/>
              </a:rPr>
              <a:t>apertura</a:t>
            </a:r>
            <a:r>
              <a:rPr lang="en-US" sz="2400" u="sng" dirty="0" smtClean="0">
                <a:latin typeface="Amatic Bold"/>
                <a:cs typeface="Amatic Bold"/>
              </a:rPr>
              <a:t>:</a:t>
            </a:r>
          </a:p>
          <a:p>
            <a:pPr marL="1257300" lvl="2" indent="-342900">
              <a:buFont typeface="Wingdings" charset="2"/>
              <a:buChar char="Ø"/>
            </a:pPr>
            <a:r>
              <a:rPr lang="en-US" sz="2400" strike="sngStrike" dirty="0" smtClean="0">
                <a:latin typeface="Amatic SC Regular"/>
                <a:cs typeface="Amatic SC Regular"/>
              </a:rPr>
              <a:t>16.1%</a:t>
            </a:r>
          </a:p>
          <a:p>
            <a:pPr marL="1257300" lvl="2" indent="-342900">
              <a:buFont typeface="Wingdings" charset="2"/>
              <a:buChar char="Ø"/>
            </a:pPr>
            <a:r>
              <a:rPr lang="en-US" sz="2400" strike="sngStrike" dirty="0" smtClean="0">
                <a:latin typeface="Amatic SC Regular"/>
                <a:cs typeface="Amatic SC Regular"/>
              </a:rPr>
              <a:t>55%</a:t>
            </a:r>
          </a:p>
          <a:p>
            <a:pPr marL="1257300" lvl="2" indent="-342900">
              <a:buFont typeface="Wingdings" charset="2"/>
              <a:buChar char="Ø"/>
            </a:pPr>
            <a:r>
              <a:rPr lang="en-US" sz="2400" b="1" dirty="0" smtClean="0">
                <a:latin typeface="Amatic SC Regular"/>
                <a:cs typeface="Amatic SC Regular"/>
              </a:rPr>
              <a:t>70.6%</a:t>
            </a:r>
            <a:endParaRPr lang="en-US" sz="2400" dirty="0" smtClean="0">
              <a:latin typeface="Amatic SC Regular"/>
              <a:cs typeface="Amatic SC Regular"/>
            </a:endParaRPr>
          </a:p>
          <a:p>
            <a:r>
              <a:rPr lang="en-US" sz="2400" u="sng" dirty="0" err="1" smtClean="0">
                <a:latin typeface="Amatic Bold"/>
                <a:cs typeface="Amatic Bold"/>
              </a:rPr>
              <a:t>Tasa</a:t>
            </a:r>
            <a:r>
              <a:rPr lang="en-US" sz="2400" u="sng" dirty="0" smtClean="0">
                <a:latin typeface="Amatic Bold"/>
                <a:cs typeface="Amatic Bold"/>
              </a:rPr>
              <a:t> Clicks:</a:t>
            </a:r>
          </a:p>
          <a:p>
            <a:pPr marL="1257300" lvl="2" indent="-342900">
              <a:buFont typeface="Wingdings" charset="2"/>
              <a:buChar char="Ø"/>
            </a:pPr>
            <a:r>
              <a:rPr lang="en-US" sz="2400" strike="sngStrike" dirty="0" smtClean="0">
                <a:latin typeface="Amatic SC Regular"/>
                <a:cs typeface="Amatic SC Regular"/>
              </a:rPr>
              <a:t>2.4%</a:t>
            </a:r>
          </a:p>
          <a:p>
            <a:pPr marL="1257300" lvl="2" indent="-342900">
              <a:buFont typeface="Wingdings" charset="2"/>
              <a:buChar char="Ø"/>
            </a:pPr>
            <a:r>
              <a:rPr lang="en-US" sz="2400" strike="sngStrike" dirty="0" smtClean="0">
                <a:latin typeface="Amatic SC Regular"/>
                <a:cs typeface="Amatic SC Regular"/>
              </a:rPr>
              <a:t>3.69%</a:t>
            </a:r>
          </a:p>
          <a:p>
            <a:pPr marL="1257300" lvl="2" indent="-342900">
              <a:buFont typeface="Wingdings" charset="2"/>
              <a:buChar char="Ø"/>
            </a:pPr>
            <a:r>
              <a:rPr lang="en-US" sz="2400" b="1" dirty="0" smtClean="0">
                <a:latin typeface="Amatic SC Regular"/>
                <a:cs typeface="Amatic SC Regular"/>
              </a:rPr>
              <a:t>9.1%</a:t>
            </a:r>
            <a:endParaRPr lang="en-US" sz="2400" dirty="0">
              <a:latin typeface="Amatic Bold"/>
              <a:cs typeface="Amatic Bold"/>
            </a:endParaRPr>
          </a:p>
          <a:p>
            <a:r>
              <a:rPr lang="en-US" sz="2400" u="sng" dirty="0" err="1" smtClean="0">
                <a:latin typeface="Amatic Bold"/>
                <a:cs typeface="Amatic Bold"/>
              </a:rPr>
              <a:t>Venta</a:t>
            </a:r>
            <a:r>
              <a:rPr lang="en-US" sz="2400" u="sng" dirty="0" smtClean="0">
                <a:latin typeface="Amatic Bold"/>
                <a:cs typeface="Amatic Bold"/>
              </a:rPr>
              <a:t>/Mail:</a:t>
            </a:r>
          </a:p>
          <a:p>
            <a:pPr marL="1257300" lvl="2" indent="-342900">
              <a:buFont typeface="Wingdings" charset="2"/>
              <a:buChar char="Ø"/>
            </a:pPr>
            <a:r>
              <a:rPr lang="en-US" sz="2400" strike="sngStrike" dirty="0" smtClean="0">
                <a:latin typeface="Amatic SC Regular"/>
                <a:cs typeface="Amatic SC Regular"/>
              </a:rPr>
              <a:t>$9.09</a:t>
            </a:r>
            <a:endParaRPr lang="en-US" sz="2400" strike="sngStrike" dirty="0" smtClean="0">
              <a:latin typeface="Amatic SC Regular"/>
              <a:cs typeface="Amatic SC Regular"/>
            </a:endParaRPr>
          </a:p>
          <a:p>
            <a:pPr marL="1257300" lvl="2" indent="-342900">
              <a:buFont typeface="Wingdings" charset="2"/>
              <a:buChar char="Ø"/>
            </a:pPr>
            <a:r>
              <a:rPr lang="en-US" sz="2400" strike="sngStrike" dirty="0" smtClean="0">
                <a:latin typeface="Amatic SC Regular"/>
                <a:cs typeface="Amatic SC Regular"/>
              </a:rPr>
              <a:t>$115</a:t>
            </a:r>
            <a:endParaRPr lang="en-US" sz="2400" strike="sngStrike" dirty="0" smtClean="0">
              <a:latin typeface="Amatic SC Regular"/>
              <a:cs typeface="Amatic SC Regular"/>
            </a:endParaRPr>
          </a:p>
          <a:p>
            <a:pPr marL="1257300" lvl="2" indent="-342900">
              <a:buFont typeface="Wingdings" charset="2"/>
              <a:buChar char="Ø"/>
            </a:pPr>
            <a:r>
              <a:rPr lang="en-US" sz="2400" b="1" dirty="0" smtClean="0">
                <a:latin typeface="Amatic SC Regular"/>
                <a:cs typeface="Amatic SC Regular"/>
              </a:rPr>
              <a:t>$590</a:t>
            </a:r>
            <a:endParaRPr lang="en-US" sz="2400" b="1" dirty="0">
              <a:latin typeface="Amatic SC Regular"/>
              <a:cs typeface="Amatic SC Regular"/>
            </a:endParaRPr>
          </a:p>
          <a:p>
            <a:endParaRPr lang="en-US" sz="2400" dirty="0" smtClean="0">
              <a:latin typeface="Amatic Bold"/>
              <a:cs typeface="Amatic Bold"/>
            </a:endParaRPr>
          </a:p>
          <a:p>
            <a:endParaRPr lang="en-US" dirty="0">
              <a:latin typeface="Amatic Bold"/>
              <a:cs typeface="Amatic Bold"/>
            </a:endParaRPr>
          </a:p>
        </p:txBody>
      </p:sp>
      <p:cxnSp>
        <p:nvCxnSpPr>
          <p:cNvPr id="105" name="Straight Connector 104"/>
          <p:cNvCxnSpPr/>
          <p:nvPr/>
        </p:nvCxnSpPr>
        <p:spPr>
          <a:xfrm>
            <a:off x="6105392" y="1444164"/>
            <a:ext cx="0" cy="4720221"/>
          </a:xfrm>
          <a:prstGeom prst="line">
            <a:avLst/>
          </a:prstGeom>
          <a:ln w="6350" cmpd="sng"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6" name="TextBox 105"/>
          <p:cNvSpPr txBox="1"/>
          <p:nvPr/>
        </p:nvSpPr>
        <p:spPr>
          <a:xfrm>
            <a:off x="6504685" y="5641165"/>
            <a:ext cx="28078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2">
                    <a:lumMod val="75000"/>
                  </a:schemeClr>
                </a:solidFill>
                <a:latin typeface="Amatic Bold"/>
                <a:cs typeface="Amatic Bold"/>
              </a:rPr>
              <a:t>65 </a:t>
            </a:r>
            <a:r>
              <a:rPr lang="en-US" sz="2800" dirty="0" err="1">
                <a:solidFill>
                  <a:schemeClr val="accent2">
                    <a:lumMod val="75000"/>
                  </a:schemeClr>
                </a:solidFill>
                <a:latin typeface="Amatic Bold"/>
                <a:cs typeface="Amatic Bold"/>
              </a:rPr>
              <a:t>veces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Amatic Bold"/>
                <a:cs typeface="Amatic Bold"/>
              </a:rPr>
              <a:t> </a:t>
            </a:r>
            <a:r>
              <a:rPr lang="en-US" sz="2800" dirty="0" err="1">
                <a:solidFill>
                  <a:schemeClr val="accent2">
                    <a:lumMod val="75000"/>
                  </a:schemeClr>
                </a:solidFill>
                <a:latin typeface="Amatic Bold"/>
                <a:cs typeface="Amatic Bold"/>
              </a:rPr>
              <a:t>más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Amatic Bold"/>
                <a:cs typeface="Amatic Bold"/>
              </a:rPr>
              <a:t> </a:t>
            </a:r>
            <a:r>
              <a:rPr lang="en-US" sz="2800" dirty="0" err="1">
                <a:solidFill>
                  <a:schemeClr val="accent2">
                    <a:lumMod val="75000"/>
                  </a:schemeClr>
                </a:solidFill>
                <a:latin typeface="Amatic Bold"/>
                <a:cs typeface="Amatic Bold"/>
              </a:rPr>
              <a:t>venta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Amatic Bold"/>
                <a:cs typeface="Amatic Bold"/>
              </a:rPr>
              <a:t>/</a:t>
            </a:r>
            <a:r>
              <a:rPr lang="en-US" sz="2800" dirty="0" smtClean="0">
                <a:solidFill>
                  <a:schemeClr val="accent2">
                    <a:lumMod val="75000"/>
                  </a:schemeClr>
                </a:solidFill>
                <a:latin typeface="Amatic Bold"/>
                <a:cs typeface="Amatic Bold"/>
              </a:rPr>
              <a:t>Mail</a:t>
            </a:r>
            <a:endParaRPr lang="en-US" sz="2800" dirty="0">
              <a:solidFill>
                <a:schemeClr val="accent2">
                  <a:lumMod val="75000"/>
                </a:schemeClr>
              </a:solidFill>
              <a:latin typeface="Amatic Bold"/>
              <a:cs typeface="Amatic Bold"/>
            </a:endParaRPr>
          </a:p>
        </p:txBody>
      </p:sp>
    </p:spTree>
    <p:extLst>
      <p:ext uri="{BB962C8B-B14F-4D97-AF65-F5344CB8AC3E}">
        <p14:creationId xmlns:p14="http://schemas.microsoft.com/office/powerpoint/2010/main" val="2227196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7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" decel="10000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37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" decel="100000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37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" decel="100000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37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" decel="100000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37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" decel="100000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37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" decel="100000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37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" decel="100000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37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" decel="100000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37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" decel="100000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37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" decel="100000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37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" decel="100000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37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" decel="100000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37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5"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1000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" decel="100000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37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1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" decel="100000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37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7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000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" decel="100000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37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3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1000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" decel="100000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37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9"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0" dur="1000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00" decel="100000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37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5"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6" dur="1000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100" decel="100000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37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1"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1000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100" decel="100000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6" presetID="37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7"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8" dur="1000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100" decel="100000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2" presetID="37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3"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4" dur="1000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100" decel="100000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8" fill="hold">
                      <p:stCondLst>
                        <p:cond delay="indefinite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9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0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1" fill="hold">
                            <p:stCondLst>
                              <p:cond delay="500"/>
                            </p:stCondLst>
                            <p:childTnLst>
                              <p:par>
                                <p:cTn id="15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6" fill="hold">
                      <p:stCondLst>
                        <p:cond delay="indefinite"/>
                      </p:stCondLst>
                      <p:childTnLst>
                        <p:par>
                          <p:cTn id="157" fill="hold">
                            <p:stCondLst>
                              <p:cond delay="0"/>
                            </p:stCondLst>
                            <p:childTnLst>
                              <p:par>
                                <p:cTn id="158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0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3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4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9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1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500"/>
                            </p:stCondLst>
                            <p:childTnLst>
                              <p:par>
                                <p:cTn id="173" presetID="26" presetClass="emph" presetSubtype="0" repeatCount="2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4" dur="500" tmFilter="0, 0; .2, .5; .8, .5; 1, 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5" dur="250" autoRev="1" fill="hold"/>
                                        <p:tgtEl>
                                          <p:spTgt spid="10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9" grpId="0"/>
      <p:bldP spid="102" grpId="0"/>
      <p:bldP spid="106" grpId="0"/>
      <p:bldP spid="106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ubtitle 2"/>
          <p:cNvSpPr txBox="1">
            <a:spLocks/>
          </p:cNvSpPr>
          <p:nvPr/>
        </p:nvSpPr>
        <p:spPr>
          <a:xfrm>
            <a:off x="5043182" y="3953700"/>
            <a:ext cx="4000868" cy="7309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300" dirty="0" smtClean="0">
                <a:solidFill>
                  <a:schemeClr val="bg1"/>
                </a:solidFill>
                <a:latin typeface="Amatic SC Regular"/>
                <a:cs typeface="Amatic SC Regular"/>
              </a:rPr>
              <a:t>feedback</a:t>
            </a:r>
            <a:endParaRPr lang="en-US" sz="2300" dirty="0">
              <a:solidFill>
                <a:schemeClr val="bg1"/>
              </a:solidFill>
              <a:latin typeface="Amatic SC Regular"/>
              <a:cs typeface="Amatic SC Regular"/>
            </a:endParaRPr>
          </a:p>
        </p:txBody>
      </p:sp>
      <p:pic>
        <p:nvPicPr>
          <p:cNvPr id="3" name="Picture 2" descr="Unknow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293" y="505295"/>
            <a:ext cx="4708939" cy="559070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7524" y="431858"/>
            <a:ext cx="3382945" cy="5737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076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9900" y="319399"/>
            <a:ext cx="4099757" cy="597227"/>
          </a:xfrm>
        </p:spPr>
        <p:txBody>
          <a:bodyPr>
            <a:normAutofit fontScale="70000" lnSpcReduction="20000"/>
          </a:bodyPr>
          <a:lstStyle/>
          <a:p>
            <a:pPr algn="l"/>
            <a:r>
              <a:rPr lang="en-US" sz="3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matic Bold"/>
                <a:cs typeface="Amatic Bold"/>
              </a:rPr>
              <a:t>+APERTURA DE CANALES</a:t>
            </a:r>
            <a:endParaRPr lang="en-US" sz="3400" dirty="0">
              <a:solidFill>
                <a:schemeClr val="tx1">
                  <a:lumMod val="85000"/>
                  <a:lumOff val="15000"/>
                </a:schemeClr>
              </a:solidFill>
              <a:latin typeface="Amatic Bold"/>
              <a:cs typeface="Amatic Bold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439238" y="916626"/>
            <a:ext cx="8219134" cy="0"/>
          </a:xfrm>
          <a:prstGeom prst="line">
            <a:avLst/>
          </a:prstGeom>
          <a:ln w="6350" cmpd="sng"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4167" y="1845240"/>
            <a:ext cx="430412" cy="592277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4254" y="1845240"/>
            <a:ext cx="430412" cy="592277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4153" y="2575293"/>
            <a:ext cx="430412" cy="592277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4182" y="2575293"/>
            <a:ext cx="430412" cy="592277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4211" y="2575293"/>
            <a:ext cx="430412" cy="592277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4240" y="2575293"/>
            <a:ext cx="430412" cy="592277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4167" y="3305346"/>
            <a:ext cx="430412" cy="59227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3846" y="4230168"/>
            <a:ext cx="1175686" cy="27958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84153" y="1845240"/>
            <a:ext cx="430412" cy="592277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4182" y="1845240"/>
            <a:ext cx="430412" cy="592277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1818" y="1845240"/>
            <a:ext cx="430412" cy="592277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54240" y="1845240"/>
            <a:ext cx="430412" cy="592277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78622" y="2575293"/>
            <a:ext cx="430412" cy="592277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4182" y="3305346"/>
            <a:ext cx="430412" cy="592277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4225" y="3305346"/>
            <a:ext cx="430412" cy="592277"/>
          </a:xfrm>
          <a:prstGeom prst="rect">
            <a:avLst/>
          </a:prstGeom>
        </p:spPr>
      </p:pic>
      <p:pic>
        <p:nvPicPr>
          <p:cNvPr id="9" name="Picture 8" descr="mail_n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8509" y="4632526"/>
            <a:ext cx="686056" cy="425828"/>
          </a:xfrm>
          <a:prstGeom prst="rect">
            <a:avLst/>
          </a:prstGeom>
        </p:spPr>
      </p:pic>
      <p:pic>
        <p:nvPicPr>
          <p:cNvPr id="11" name="Picture 10" descr="mail_v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1566" y="4632526"/>
            <a:ext cx="686056" cy="425828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6751" y="4230168"/>
            <a:ext cx="1175686" cy="279584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3982" y="4230168"/>
            <a:ext cx="1175686" cy="279584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4254" y="4230168"/>
            <a:ext cx="1175686" cy="279584"/>
          </a:xfrm>
          <a:prstGeom prst="rect">
            <a:avLst/>
          </a:prstGeom>
        </p:spPr>
      </p:pic>
      <p:pic>
        <p:nvPicPr>
          <p:cNvPr id="12" name="Picture 11" descr="face2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4999" y="4539059"/>
            <a:ext cx="1104900" cy="685800"/>
          </a:xfrm>
          <a:prstGeom prst="rect">
            <a:avLst/>
          </a:prstGeom>
        </p:spPr>
      </p:pic>
      <p:pic>
        <p:nvPicPr>
          <p:cNvPr id="14" name="Picture 13" descr="google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4477" y="4570232"/>
            <a:ext cx="1004455" cy="62345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54138" y="1845240"/>
            <a:ext cx="430412" cy="592277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819793" y="3305346"/>
            <a:ext cx="430412" cy="592277"/>
          </a:xfrm>
          <a:prstGeom prst="rect">
            <a:avLst/>
          </a:prstGeom>
        </p:spPr>
      </p:pic>
      <p:pic>
        <p:nvPicPr>
          <p:cNvPr id="51" name="Picture 5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324225" y="2575293"/>
            <a:ext cx="430412" cy="592277"/>
          </a:xfrm>
          <a:prstGeom prst="rect">
            <a:avLst/>
          </a:prstGeom>
        </p:spPr>
      </p:pic>
      <p:pic>
        <p:nvPicPr>
          <p:cNvPr id="52" name="Picture 5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268853" y="1845240"/>
            <a:ext cx="430412" cy="592277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324225" y="1845240"/>
            <a:ext cx="430412" cy="592277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189516" y="2575293"/>
            <a:ext cx="430412" cy="592277"/>
          </a:xfrm>
          <a:prstGeom prst="rect">
            <a:avLst/>
          </a:prstGeom>
        </p:spPr>
      </p:pic>
      <p:pic>
        <p:nvPicPr>
          <p:cNvPr id="55" name="Picture 5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268853" y="3305346"/>
            <a:ext cx="430412" cy="592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976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2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7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1000"/>
                            </p:stCondLst>
                            <p:childTnLst>
                              <p:par>
                                <p:cTn id="14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/>
          <p:cNvSpPr txBox="1">
            <a:spLocks/>
          </p:cNvSpPr>
          <p:nvPr/>
        </p:nvSpPr>
        <p:spPr>
          <a:xfrm>
            <a:off x="349900" y="319399"/>
            <a:ext cx="4099757" cy="597227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 err="1"/>
              <a:t>Reapertura</a:t>
            </a:r>
            <a:r>
              <a:rPr lang="en-US" sz="3600" dirty="0"/>
              <a:t> Alto Las </a:t>
            </a:r>
            <a:r>
              <a:rPr lang="en-US" sz="3600" dirty="0" err="1"/>
              <a:t>Condes</a:t>
            </a:r>
            <a:endParaRPr lang="en-US" sz="3400" dirty="0">
              <a:solidFill>
                <a:schemeClr val="tx1">
                  <a:lumMod val="85000"/>
                  <a:lumOff val="15000"/>
                </a:schemeClr>
              </a:solidFill>
              <a:latin typeface="Amatic Bold"/>
              <a:cs typeface="Amatic Bold"/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439238" y="916626"/>
            <a:ext cx="8219134" cy="0"/>
          </a:xfrm>
          <a:prstGeom prst="line">
            <a:avLst/>
          </a:prstGeom>
          <a:ln w="6350" cmpd="sng"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9900" y="1513853"/>
            <a:ext cx="2989958" cy="479043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730959" y="1225689"/>
            <a:ext cx="5056909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endParaRPr lang="en-US" b="1" dirty="0" smtClean="0"/>
          </a:p>
          <a:p>
            <a:r>
              <a:rPr lang="en-US" b="1" dirty="0" err="1" smtClean="0"/>
              <a:t>Dentro</a:t>
            </a:r>
            <a:r>
              <a:rPr lang="en-US" b="1" dirty="0" smtClean="0"/>
              <a:t> de la </a:t>
            </a:r>
            <a:r>
              <a:rPr lang="en-US" b="1" dirty="0" err="1" smtClean="0"/>
              <a:t>campaña</a:t>
            </a:r>
            <a:r>
              <a:rPr lang="en-US" b="1" dirty="0" smtClean="0"/>
              <a:t> de </a:t>
            </a:r>
            <a:r>
              <a:rPr lang="en-US" b="1" dirty="0" err="1" smtClean="0"/>
              <a:t>reapertura</a:t>
            </a:r>
            <a:r>
              <a:rPr lang="en-US" b="1" dirty="0" smtClean="0"/>
              <a:t> de la </a:t>
            </a:r>
            <a:r>
              <a:rPr lang="en-US" b="1" dirty="0" err="1" smtClean="0"/>
              <a:t>tienda</a:t>
            </a:r>
            <a:r>
              <a:rPr lang="en-US" b="1" dirty="0" smtClean="0"/>
              <a:t> Alto Las </a:t>
            </a:r>
            <a:r>
              <a:rPr lang="en-US" b="1" dirty="0" err="1" smtClean="0"/>
              <a:t>Condes</a:t>
            </a:r>
            <a:r>
              <a:rPr lang="en-US" b="1" dirty="0"/>
              <a:t> </a:t>
            </a:r>
            <a:r>
              <a:rPr lang="en-US" b="1" dirty="0" smtClean="0"/>
              <a:t>se </a:t>
            </a:r>
            <a:r>
              <a:rPr lang="en-US" b="1" dirty="0" err="1" smtClean="0"/>
              <a:t>realiza</a:t>
            </a:r>
            <a:r>
              <a:rPr lang="en-US" b="1" dirty="0" smtClean="0"/>
              <a:t> un </a:t>
            </a:r>
            <a:r>
              <a:rPr lang="en-US" b="1" dirty="0" err="1" smtClean="0"/>
              <a:t>env</a:t>
            </a:r>
            <a:r>
              <a:rPr lang="es-ES" b="1" dirty="0" err="1" smtClean="0"/>
              <a:t>ío</a:t>
            </a:r>
            <a:r>
              <a:rPr lang="es-ES" b="1" dirty="0" smtClean="0"/>
              <a:t> de correo electrónico para hacer conocer la reapertura del piso mujer</a:t>
            </a:r>
          </a:p>
          <a:p>
            <a:endParaRPr lang="en-US" b="1" dirty="0" smtClean="0"/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Se </a:t>
            </a:r>
            <a:r>
              <a:rPr lang="en-US" dirty="0" err="1" smtClean="0"/>
              <a:t>identifican</a:t>
            </a:r>
            <a:r>
              <a:rPr lang="en-US" dirty="0" smtClean="0"/>
              <a:t> </a:t>
            </a:r>
            <a:r>
              <a:rPr lang="en-US" dirty="0" err="1" smtClean="0"/>
              <a:t>Clientes</a:t>
            </a:r>
            <a:r>
              <a:rPr lang="en-US" dirty="0" smtClean="0"/>
              <a:t> </a:t>
            </a:r>
            <a:r>
              <a:rPr lang="en-US" dirty="0" err="1"/>
              <a:t>m</a:t>
            </a:r>
            <a:r>
              <a:rPr lang="en-US" dirty="0" err="1" smtClean="0"/>
              <a:t>ujeres</a:t>
            </a:r>
            <a:r>
              <a:rPr lang="en-US" dirty="0" smtClean="0"/>
              <a:t> </a:t>
            </a:r>
            <a:r>
              <a:rPr lang="en-US" dirty="0" err="1" smtClean="0"/>
              <a:t>mayores</a:t>
            </a:r>
            <a:r>
              <a:rPr lang="en-US" dirty="0" smtClean="0"/>
              <a:t> de 30 </a:t>
            </a:r>
            <a:r>
              <a:rPr lang="en-US" dirty="0" err="1" smtClean="0"/>
              <a:t>años</a:t>
            </a:r>
            <a:r>
              <a:rPr lang="en-US" dirty="0" smtClean="0"/>
              <a:t> </a:t>
            </a:r>
            <a:r>
              <a:rPr lang="en-US" dirty="0" err="1" smtClean="0"/>
              <a:t>que</a:t>
            </a:r>
            <a:r>
              <a:rPr lang="en-US" dirty="0" smtClean="0"/>
              <a:t> </a:t>
            </a:r>
            <a:r>
              <a:rPr lang="en-US" dirty="0" err="1" smtClean="0"/>
              <a:t>han</a:t>
            </a:r>
            <a:r>
              <a:rPr lang="en-US" dirty="0" smtClean="0"/>
              <a:t> </a:t>
            </a:r>
            <a:r>
              <a:rPr lang="en-US" dirty="0" err="1" smtClean="0"/>
              <a:t>comprado</a:t>
            </a:r>
            <a:r>
              <a:rPr lang="en-US" dirty="0" smtClean="0"/>
              <a:t> </a:t>
            </a:r>
            <a:r>
              <a:rPr lang="en-US" dirty="0" err="1" smtClean="0"/>
              <a:t>exclusivamente</a:t>
            </a:r>
            <a:r>
              <a:rPr lang="en-US" dirty="0" smtClean="0"/>
              <a:t> en Ripley Alto Las </a:t>
            </a:r>
            <a:r>
              <a:rPr lang="en-US" dirty="0" err="1" smtClean="0"/>
              <a:t>Condes</a:t>
            </a:r>
            <a:r>
              <a:rPr lang="en-US" dirty="0" smtClean="0"/>
              <a:t> y </a:t>
            </a:r>
            <a:r>
              <a:rPr lang="en-US" dirty="0" err="1" smtClean="0"/>
              <a:t>que</a:t>
            </a:r>
            <a:r>
              <a:rPr lang="en-US" dirty="0" smtClean="0"/>
              <a:t> </a:t>
            </a:r>
            <a:r>
              <a:rPr lang="en-US" dirty="0" err="1" smtClean="0"/>
              <a:t>sean</a:t>
            </a:r>
            <a:r>
              <a:rPr lang="en-US" dirty="0" smtClean="0"/>
              <a:t> </a:t>
            </a:r>
            <a:r>
              <a:rPr lang="en-US" dirty="0" err="1" smtClean="0"/>
              <a:t>identificables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su</a:t>
            </a:r>
            <a:r>
              <a:rPr lang="en-US" dirty="0" smtClean="0"/>
              <a:t> </a:t>
            </a:r>
            <a:r>
              <a:rPr lang="en-US" dirty="0" err="1" smtClean="0"/>
              <a:t>correo</a:t>
            </a:r>
            <a:r>
              <a:rPr lang="en-US" dirty="0" smtClean="0"/>
              <a:t> </a:t>
            </a:r>
            <a:r>
              <a:rPr lang="en-US" dirty="0" err="1" smtClean="0"/>
              <a:t>electr</a:t>
            </a:r>
            <a:r>
              <a:rPr lang="es-ES" dirty="0" err="1" smtClean="0"/>
              <a:t>ónico</a:t>
            </a:r>
            <a:r>
              <a:rPr lang="en-US" dirty="0" smtClean="0"/>
              <a:t>: </a:t>
            </a:r>
            <a:r>
              <a:rPr lang="en-US" i="1" dirty="0" smtClean="0"/>
              <a:t>35.829</a:t>
            </a:r>
          </a:p>
          <a:p>
            <a:pPr marL="742950" lvl="1" indent="-285750">
              <a:buFont typeface="Arial" charset="0"/>
              <a:buChar char="•"/>
            </a:pPr>
            <a:endParaRPr lang="en-US" i="1" dirty="0"/>
          </a:p>
          <a:p>
            <a:r>
              <a:rPr lang="en-US" b="1" dirty="0" smtClean="0"/>
              <a:t>El </a:t>
            </a:r>
            <a:r>
              <a:rPr lang="en-US" b="1" dirty="0" err="1" smtClean="0"/>
              <a:t>resultado</a:t>
            </a:r>
            <a:r>
              <a:rPr lang="en-US" b="1" dirty="0" smtClean="0"/>
              <a:t> de </a:t>
            </a:r>
            <a:r>
              <a:rPr lang="en-US" b="1" dirty="0" err="1" smtClean="0"/>
              <a:t>esta</a:t>
            </a:r>
            <a:r>
              <a:rPr lang="en-US" b="1" dirty="0" smtClean="0"/>
              <a:t> </a:t>
            </a:r>
            <a:r>
              <a:rPr lang="en-US" b="1" dirty="0" err="1" smtClean="0"/>
              <a:t>campaña</a:t>
            </a:r>
            <a:r>
              <a:rPr lang="en-US" b="1" dirty="0" smtClean="0"/>
              <a:t> </a:t>
            </a:r>
            <a:r>
              <a:rPr lang="en-US" b="1" dirty="0" smtClean="0"/>
              <a:t>la </a:t>
            </a:r>
            <a:r>
              <a:rPr lang="en-US" b="1" dirty="0" err="1" smtClean="0"/>
              <a:t>generaci</a:t>
            </a:r>
            <a:r>
              <a:rPr lang="es-ES" b="1" dirty="0" err="1" smtClean="0"/>
              <a:t>ón</a:t>
            </a:r>
            <a:r>
              <a:rPr lang="es-ES" b="1" dirty="0" smtClean="0"/>
              <a:t> de ventas adicionales por </a:t>
            </a:r>
            <a:r>
              <a:rPr lang="fi-FI" b="1" dirty="0" smtClean="0"/>
              <a:t>$17.007.315 s</a:t>
            </a:r>
            <a:r>
              <a:rPr lang="es-ES" b="1" dirty="0" err="1" smtClean="0"/>
              <a:t>ólo</a:t>
            </a:r>
            <a:r>
              <a:rPr lang="es-ES" b="1" dirty="0" smtClean="0"/>
              <a:t> en la tienda Alto Las Condes. A un costo de </a:t>
            </a:r>
            <a:r>
              <a:rPr lang="fi-FI" b="1" dirty="0"/>
              <a:t>$620.000</a:t>
            </a:r>
            <a:endParaRPr lang="fi-FI" dirty="0"/>
          </a:p>
          <a:p>
            <a:r>
              <a:rPr lang="fi-FI" b="1" dirty="0" smtClean="0"/>
              <a:t>En </a:t>
            </a:r>
            <a:r>
              <a:rPr lang="fi-FI" b="1" dirty="0" err="1" smtClean="0"/>
              <a:t>cobro</a:t>
            </a:r>
            <a:r>
              <a:rPr lang="fi-FI" b="1" dirty="0" smtClean="0"/>
              <a:t> de </a:t>
            </a:r>
            <a:r>
              <a:rPr lang="fi-FI" b="1" dirty="0" err="1" smtClean="0"/>
              <a:t>cupones</a:t>
            </a:r>
            <a:r>
              <a:rPr lang="fi-FI" b="1" dirty="0" smtClean="0"/>
              <a:t>. </a:t>
            </a:r>
            <a:r>
              <a:rPr lang="fi-FI" b="1" dirty="0" err="1" smtClean="0"/>
              <a:t>Adicionalmente</a:t>
            </a:r>
            <a:r>
              <a:rPr lang="fi-FI" b="1" dirty="0" smtClean="0"/>
              <a:t> </a:t>
            </a:r>
            <a:r>
              <a:rPr lang="fi-FI" b="1" dirty="0" err="1" smtClean="0"/>
              <a:t>gene</a:t>
            </a:r>
            <a:r>
              <a:rPr lang="es-ES" b="1" dirty="0" err="1" smtClean="0"/>
              <a:t>ró</a:t>
            </a:r>
            <a:r>
              <a:rPr lang="es-ES" b="1" dirty="0"/>
              <a:t> un venta </a:t>
            </a:r>
            <a:r>
              <a:rPr lang="es-ES" b="1" dirty="0" smtClean="0"/>
              <a:t>adicional de 12,668,659 en otras tienda de la cadena.</a:t>
            </a:r>
            <a:endParaRPr lang="fi-FI" b="1" dirty="0"/>
          </a:p>
          <a:p>
            <a:endParaRPr lang="en-US" b="1" dirty="0"/>
          </a:p>
          <a:p>
            <a:pPr marL="285750" indent="-285750">
              <a:buFont typeface="Arial" charset="0"/>
              <a:buChar char="•"/>
            </a:pPr>
            <a:endParaRPr lang="en-US" i="1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0679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798</TotalTime>
  <Words>215</Words>
  <Application>Microsoft Macintosh PowerPoint</Application>
  <PresentationFormat>On-screen Show (4:3)</PresentationFormat>
  <Paragraphs>53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Amatic Bold</vt:lpstr>
      <vt:lpstr>Amatic SC Regular</vt:lpstr>
      <vt:lpstr>Calibri</vt:lpstr>
      <vt:lpstr>Wingdings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Benjamin</dc:creator>
  <cp:lastModifiedBy>Roberto Keller</cp:lastModifiedBy>
  <cp:revision>139</cp:revision>
  <dcterms:created xsi:type="dcterms:W3CDTF">2015-03-11T14:30:02Z</dcterms:created>
  <dcterms:modified xsi:type="dcterms:W3CDTF">2016-03-23T19:08:57Z</dcterms:modified>
</cp:coreProperties>
</file>